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DD56-B842-4AE1-95EB-F7DA94745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3D0E7-1D75-4934-9B76-FBF7CAE16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9A17-5CA0-4469-BF12-445AB58F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AFD-37C9-4533-81A2-D1F34622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0B62-8C6C-4F90-BB75-B9E8C2A5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3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5A06-6DF5-4B2B-95B6-16D5F0BE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38F7E-52F6-4748-9149-96D71CE2C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0520E-A5A8-4942-9AC9-C057F24D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8B03-014F-406F-8927-53BBE842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9DF7-1667-46FD-961C-547EE0BE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17CF6-B646-452B-8FB2-80C8E4FCD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FCD96-B208-4661-8E4C-8546A93E9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4504-0528-44B3-B716-A6F9A74A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A625-365D-4672-B1C1-6197CD03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DEC72-E07B-4B7D-B9F0-8A7C85EE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CEC8-F056-4DF5-BBD1-BE30ED23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4983-DAA4-40FA-96D2-6FD868C9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AD219-EA05-44D2-B885-18AA353B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2C3C-A90C-4001-B45C-E432A7D6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ACA5-979B-4BC7-8430-EEA461AC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D668-8856-4885-AE96-6A874DE4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CEB59-FD9A-450E-BDE2-DC2D0DCFF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7A348-3713-4B0B-8E7C-EB3F1C89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0AEF-D5FD-4FFE-9771-1B5AB2CC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B1B3-1EA4-4C96-BA61-36219D5F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EE8D-D679-4E95-8A4A-E0F2B8D2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3A34-FF71-45BF-9A65-E4FD5C9C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C3657-EDAB-4AE5-822A-9452F037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3BE4F-B1FA-4690-9C86-18F8CA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3AE07-249B-45C9-BA7F-41CC131D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8C70-FD3D-41F0-AC14-C43655FD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3C91-B16F-4455-9602-1382D391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FCD63-F0AA-4994-8C73-309801D2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73EC6-46DB-4B64-8C7D-8589123B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1D9A8-EA48-4AB7-83FB-FD1455BE6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D27D8-8254-4B4D-8EFB-6C8AA8FCD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91361-D8AC-409B-AF84-C7BA3142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65AF4-F01F-400F-AB1F-895F64E1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A672-BE12-4CD3-8CB1-EAD41965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1E29-E494-4336-99B0-FF1A19E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72EDB-544B-4BCA-ACD5-2DC76D60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FA9B6-530D-41A0-B934-A8EE08DA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56256-50A6-49A6-B22E-279034D7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292E2-EB6A-4220-AD0E-56A2FF9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CDB63-F06C-491F-A92C-8B1CF1D0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EA2DC-F087-4DC7-A2F5-2205B4C8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8377-ECD4-4A8F-A2DD-E64756F8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A6452-859D-468D-8AC2-201E462D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165C0-2AB6-491A-B4FC-F27CDAE26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DB03B-AF0A-462F-BBE1-46751C47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8A0BA-67D6-4267-B923-8D8F2C4B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536B1-5463-49FF-8966-00A15AE6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C5A8-6EA1-40EA-B3F4-493A657E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ECDBA-F820-42E0-88F1-F71F5BC13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91210-FF9C-4149-A612-6543FA7E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AE4DB-15D1-4716-A881-6D947CA6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ED84C-F0C3-4A45-BE9D-76239FA9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6B428-7768-4BBF-8566-977147F2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9312D-7C0F-4601-9ABB-FF48E941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73F1D-071A-4AA2-BB02-84F59DB6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5ECBF-9294-4540-86A6-170B6FBF2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864A-BDC8-41B9-A1D7-4004E982CAFB}" type="datetimeFigureOut">
              <a:rPr lang="en-US" smtClean="0"/>
              <a:t>05/22/18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A3B7-1969-4EA9-9492-8198E60AC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5AA5-99E3-4301-8EE9-633DDBB64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4C83-5151-4E0C-9A9A-BB332014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mar hall">
            <a:extLst>
              <a:ext uri="{FF2B5EF4-FFF2-40B4-BE49-F238E27FC236}">
                <a16:creationId xmlns:a16="http://schemas.microsoft.com/office/drawing/2014/main" id="{4A18189C-7336-41F9-87B3-2A5E277B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b="3136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C485BD-D5EF-45FF-8180-8D52665BD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816" y="5264106"/>
            <a:ext cx="10296383" cy="126458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Gill Sans Ultra Bold" panose="020B0A02020104020203" pitchFamily="34" charset="0"/>
              </a:rPr>
              <a:t>Ramar-Hall Addition: 2017</a:t>
            </a:r>
          </a:p>
        </p:txBody>
      </p:sp>
    </p:spTree>
    <p:extLst>
      <p:ext uri="{BB962C8B-B14F-4D97-AF65-F5344CB8AC3E}">
        <p14:creationId xmlns:p14="http://schemas.microsoft.com/office/powerpoint/2010/main" val="296666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ground, floor, indoor&#10;&#10;Description generated with very high confidence">
            <a:extLst>
              <a:ext uri="{FF2B5EF4-FFF2-40B4-BE49-F238E27FC236}">
                <a16:creationId xmlns:a16="http://schemas.microsoft.com/office/drawing/2014/main" id="{73EEA102-A391-4382-BE7D-94E515602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r="9427" b="1"/>
          <a:stretch/>
        </p:blipFill>
        <p:spPr>
          <a:xfrm>
            <a:off x="477507" y="4108589"/>
            <a:ext cx="2048359" cy="2241870"/>
          </a:xfrm>
          <a:prstGeom prst="rect">
            <a:avLst/>
          </a:prstGeom>
        </p:spPr>
      </p:pic>
      <p:pic>
        <p:nvPicPr>
          <p:cNvPr id="5" name="Picture 4" descr="A picture containing building, indoor, ceiling&#10;&#10;Description generated with high confidence">
            <a:extLst>
              <a:ext uri="{FF2B5EF4-FFF2-40B4-BE49-F238E27FC236}">
                <a16:creationId xmlns:a16="http://schemas.microsoft.com/office/drawing/2014/main" id="{F5DAE3A6-FB7D-4FF7-8BB7-0960103D4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r="2" b="15759"/>
          <a:stretch/>
        </p:blipFill>
        <p:spPr>
          <a:xfrm>
            <a:off x="471944" y="484632"/>
            <a:ext cx="4268712" cy="3454253"/>
          </a:xfrm>
          <a:prstGeom prst="rect">
            <a:avLst/>
          </a:prstGeom>
        </p:spPr>
      </p:pic>
      <p:pic>
        <p:nvPicPr>
          <p:cNvPr id="7" name="Picture 6" descr="A picture containing building, road, ceiling, indoor&#10;&#10;Description generated with very high confidence">
            <a:extLst>
              <a:ext uri="{FF2B5EF4-FFF2-40B4-BE49-F238E27FC236}">
                <a16:creationId xmlns:a16="http://schemas.microsoft.com/office/drawing/2014/main" id="{11119ED0-351C-4E83-918D-AF2354195C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" r="-2" b="10212"/>
          <a:stretch/>
        </p:blipFill>
        <p:spPr>
          <a:xfrm>
            <a:off x="4901523" y="484631"/>
            <a:ext cx="6818533" cy="5868335"/>
          </a:xfrm>
          <a:prstGeom prst="rect">
            <a:avLst/>
          </a:prstGeom>
        </p:spPr>
      </p:pic>
      <p:pic>
        <p:nvPicPr>
          <p:cNvPr id="11" name="Picture 10" descr="A picture containing indoor, building, wall, kitchen&#10;&#10;Description generated with very high confidence">
            <a:extLst>
              <a:ext uri="{FF2B5EF4-FFF2-40B4-BE49-F238E27FC236}">
                <a16:creationId xmlns:a16="http://schemas.microsoft.com/office/drawing/2014/main" id="{07D49576-84F8-4490-8BD4-0ED8C794F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r="8" b="665"/>
          <a:stretch/>
        </p:blipFill>
        <p:spPr>
          <a:xfrm rot="5400000">
            <a:off x="2591787" y="4201590"/>
            <a:ext cx="2243814" cy="20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D56810A3-E6AB-4281-9BCE-A9CA725C6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/>
          <a:stretch/>
        </p:blipFill>
        <p:spPr>
          <a:xfrm>
            <a:off x="1065401" y="307731"/>
            <a:ext cx="4018320" cy="3997637"/>
          </a:xfrm>
          <a:prstGeom prst="rect">
            <a:avLst/>
          </a:prstGeom>
        </p:spPr>
      </p:pic>
      <p:pic>
        <p:nvPicPr>
          <p:cNvPr id="9" name="Picture 8" descr="A group of people standing in a room&#10;&#10;Description generated with high confidence">
            <a:extLst>
              <a:ext uri="{FF2B5EF4-FFF2-40B4-BE49-F238E27FC236}">
                <a16:creationId xmlns:a16="http://schemas.microsoft.com/office/drawing/2014/main" id="{F024FEFA-E559-4C57-A844-D99A09A4A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7815C-E013-4116-AE3E-9473604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08244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Goudy Old Style" panose="02020502050305020303" pitchFamily="18" charset="0"/>
              </a:rPr>
              <a:t>Our Old Shipping/Receiving Dept.</a:t>
            </a:r>
          </a:p>
        </p:txBody>
      </p:sp>
    </p:spTree>
    <p:extLst>
      <p:ext uri="{BB962C8B-B14F-4D97-AF65-F5344CB8AC3E}">
        <p14:creationId xmlns:p14="http://schemas.microsoft.com/office/powerpoint/2010/main" val="415705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624850-8CF1-4338-9182-6325A84F38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666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F88E6969-0E08-440A-8218-8EA0311099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uilding, ceiling, indoor, platform&#10;&#10;Description generated with very high confidence">
            <a:extLst>
              <a:ext uri="{FF2B5EF4-FFF2-40B4-BE49-F238E27FC236}">
                <a16:creationId xmlns:a16="http://schemas.microsoft.com/office/drawing/2014/main" id="{7806E57C-A768-4E0F-923D-DB217E78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r="2" b="2"/>
          <a:stretch/>
        </p:blipFill>
        <p:spPr>
          <a:xfrm>
            <a:off x="7967754" y="640080"/>
            <a:ext cx="3582642" cy="3291840"/>
          </a:xfrm>
          <a:prstGeom prst="rect">
            <a:avLst/>
          </a:prstGeom>
        </p:spPr>
      </p:pic>
      <p:pic>
        <p:nvPicPr>
          <p:cNvPr id="5" name="Picture 4" descr="A picture containing ground, building, outdoor, floor&#10;&#10;Description generated with very high confidence">
            <a:extLst>
              <a:ext uri="{FF2B5EF4-FFF2-40B4-BE49-F238E27FC236}">
                <a16:creationId xmlns:a16="http://schemas.microsoft.com/office/drawing/2014/main" id="{504A71E4-0607-4DEA-A8A7-E2B8DA814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6" b="2"/>
          <a:stretch/>
        </p:blipFill>
        <p:spPr>
          <a:xfrm>
            <a:off x="641604" y="640080"/>
            <a:ext cx="3582641" cy="3291840"/>
          </a:xfrm>
          <a:prstGeom prst="rect">
            <a:avLst/>
          </a:prstGeom>
        </p:spPr>
      </p:pic>
      <p:pic>
        <p:nvPicPr>
          <p:cNvPr id="9" name="Picture 8" descr="A large room&#10;&#10;Description generated with very high confidence">
            <a:extLst>
              <a:ext uri="{FF2B5EF4-FFF2-40B4-BE49-F238E27FC236}">
                <a16:creationId xmlns:a16="http://schemas.microsoft.com/office/drawing/2014/main" id="{D1B92E18-717C-42A3-8261-64E14B3B9A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r="1322" b="2"/>
          <a:stretch/>
        </p:blipFill>
        <p:spPr>
          <a:xfrm>
            <a:off x="4385113" y="640080"/>
            <a:ext cx="3421774" cy="3291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01B1C-7BCE-4040-8ADA-FDDB6A64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969754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latin typeface="Bodoni MT Black" panose="02070A03080606020203" pitchFamily="18" charset="0"/>
              </a:rPr>
              <a:t>Laying Out The Floor</a:t>
            </a:r>
          </a:p>
        </p:txBody>
      </p:sp>
    </p:spTree>
    <p:extLst>
      <p:ext uri="{BB962C8B-B14F-4D97-AF65-F5344CB8AC3E}">
        <p14:creationId xmlns:p14="http://schemas.microsoft.com/office/powerpoint/2010/main" val="95873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the floor&#10;&#10;Description generated with high confidence">
            <a:extLst>
              <a:ext uri="{FF2B5EF4-FFF2-40B4-BE49-F238E27FC236}">
                <a16:creationId xmlns:a16="http://schemas.microsoft.com/office/drawing/2014/main" id="{0EA72198-9EA4-4F1D-ACA1-27BA4DDCC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r="1003" b="-3"/>
          <a:stretch/>
        </p:blipFill>
        <p:spPr>
          <a:xfrm>
            <a:off x="20" y="2697480"/>
            <a:ext cx="4573014" cy="4160520"/>
          </a:xfrm>
          <a:prstGeom prst="rect">
            <a:avLst/>
          </a:prstGeom>
        </p:spPr>
      </p:pic>
      <p:pic>
        <p:nvPicPr>
          <p:cNvPr id="13" name="Picture 12" descr="A large empty room&#10;&#10;Description generated with high confidence">
            <a:extLst>
              <a:ext uri="{FF2B5EF4-FFF2-40B4-BE49-F238E27FC236}">
                <a16:creationId xmlns:a16="http://schemas.microsoft.com/office/drawing/2014/main" id="{B1AB4E4F-E360-4B85-84F9-99E9F6970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07"/>
          <a:stretch/>
        </p:blipFill>
        <p:spPr>
          <a:xfrm>
            <a:off x="3857689" y="10"/>
            <a:ext cx="3696821" cy="2556149"/>
          </a:xfrm>
          <a:prstGeom prst="rect">
            <a:avLst/>
          </a:prstGeom>
        </p:spPr>
      </p:pic>
      <p:pic>
        <p:nvPicPr>
          <p:cNvPr id="5" name="Picture 4" descr="A picture containing building, floor, indoor, ceiling&#10;&#10;Description generated with very high confidence">
            <a:extLst>
              <a:ext uri="{FF2B5EF4-FFF2-40B4-BE49-F238E27FC236}">
                <a16:creationId xmlns:a16="http://schemas.microsoft.com/office/drawing/2014/main" id="{D4D4BE8C-DF52-4BFE-B29B-893AA3D69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>
          <a:xfrm>
            <a:off x="20" y="10"/>
            <a:ext cx="3696802" cy="2544407"/>
          </a:xfrm>
          <a:prstGeom prst="rect">
            <a:avLst/>
          </a:prstGeom>
        </p:spPr>
      </p:pic>
      <p:pic>
        <p:nvPicPr>
          <p:cNvPr id="9" name="Picture 8" descr="A picture containing building, outdoor, ground, person&#10;&#10;Description generated with high confidence">
            <a:extLst>
              <a:ext uri="{FF2B5EF4-FFF2-40B4-BE49-F238E27FC236}">
                <a16:creationId xmlns:a16="http://schemas.microsoft.com/office/drawing/2014/main" id="{83CA1E8F-8F78-49A0-AEC4-CDF90C4A0D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r="18505" b="-3"/>
          <a:stretch/>
        </p:blipFill>
        <p:spPr>
          <a:xfrm>
            <a:off x="4718537" y="2697480"/>
            <a:ext cx="2835973" cy="41605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8B7F17-2553-43AD-9A93-CBD3555A755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09850" y="4003046"/>
            <a:ext cx="2925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EF52B2A4-C7EF-4CBD-88D1-96BDF5561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12" y="3360576"/>
            <a:ext cx="3993840" cy="2995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1AE0F-C5B6-4F3F-A480-C8BAB88FFFCB}"/>
              </a:ext>
            </a:extLst>
          </p:cNvPr>
          <p:cNvSpPr txBox="1"/>
          <p:nvPr/>
        </p:nvSpPr>
        <p:spPr>
          <a:xfrm>
            <a:off x="9043332" y="595618"/>
            <a:ext cx="2191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Diamond Sanding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The New Floor</a:t>
            </a:r>
          </a:p>
        </p:txBody>
      </p:sp>
    </p:spTree>
    <p:extLst>
      <p:ext uri="{BB962C8B-B14F-4D97-AF65-F5344CB8AC3E}">
        <p14:creationId xmlns:p14="http://schemas.microsoft.com/office/powerpoint/2010/main" val="285163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A large brick building&#10;&#10;Description generated with very high confidence">
            <a:extLst>
              <a:ext uri="{FF2B5EF4-FFF2-40B4-BE49-F238E27FC236}">
                <a16:creationId xmlns:a16="http://schemas.microsoft.com/office/drawing/2014/main" id="{16C56984-3445-4411-87D3-24BFFB034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0649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Picture 8" descr="A large brick building&#10;&#10;Description generated with very high confidence">
            <a:extLst>
              <a:ext uri="{FF2B5EF4-FFF2-40B4-BE49-F238E27FC236}">
                <a16:creationId xmlns:a16="http://schemas.microsoft.com/office/drawing/2014/main" id="{28FA0339-C5DA-49EB-A390-7E8D6321C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173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" name="Picture 10" descr="A close up of a brick wall&#10;&#10;Description generated with high confidence">
            <a:extLst>
              <a:ext uri="{FF2B5EF4-FFF2-40B4-BE49-F238E27FC236}">
                <a16:creationId xmlns:a16="http://schemas.microsoft.com/office/drawing/2014/main" id="{03C26050-E8AC-4998-B1E7-51A99CDA3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76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6" name="Content Placeholder 4" descr="A picture containing floor, building, wall, indoor&#10;&#10;Description generated with very high confidence">
            <a:extLst>
              <a:ext uri="{FF2B5EF4-FFF2-40B4-BE49-F238E27FC236}">
                <a16:creationId xmlns:a16="http://schemas.microsoft.com/office/drawing/2014/main" id="{BA8537EA-6890-402D-A3A5-3024B8F45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" b="6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4" name="Picture 13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C8200E5D-5078-4F66-920C-A778BD508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29" y="3064150"/>
            <a:ext cx="4512749" cy="3384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32AC5-C281-4B0C-B58C-E10A817219D8}"/>
              </a:ext>
            </a:extLst>
          </p:cNvPr>
          <p:cNvSpPr txBox="1"/>
          <p:nvPr/>
        </p:nvSpPr>
        <p:spPr>
          <a:xfrm>
            <a:off x="1548783" y="3602269"/>
            <a:ext cx="313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Window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 Installation</a:t>
            </a:r>
          </a:p>
        </p:txBody>
      </p:sp>
    </p:spTree>
    <p:extLst>
      <p:ext uri="{BB962C8B-B14F-4D97-AF65-F5344CB8AC3E}">
        <p14:creationId xmlns:p14="http://schemas.microsoft.com/office/powerpoint/2010/main" val="387976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13DAD0-A4B0-4817-8995-A0D346584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F9672C-557D-4871-B58C-7874589D7F8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indoor, building, cabinet, floor&#10;&#10;Description generated with very high confidence">
            <a:extLst>
              <a:ext uri="{FF2B5EF4-FFF2-40B4-BE49-F238E27FC236}">
                <a16:creationId xmlns:a16="http://schemas.microsoft.com/office/drawing/2014/main" id="{4B99C608-15B9-41C7-9756-30EC960A2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-2" b="5546"/>
          <a:stretch/>
        </p:blipFill>
        <p:spPr>
          <a:xfrm rot="5400000">
            <a:off x="-709406" y="1348774"/>
            <a:ext cx="6214534" cy="4160452"/>
          </a:xfrm>
          <a:prstGeom prst="rect">
            <a:avLst/>
          </a:prstGeom>
        </p:spPr>
      </p:pic>
      <p:pic>
        <p:nvPicPr>
          <p:cNvPr id="7" name="Picture 6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550CACE2-6D84-4730-83B1-C5DA59810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Picture 8" descr="A gate in front of a building&#10;&#10;Description generated with high confidence">
            <a:extLst>
              <a:ext uri="{FF2B5EF4-FFF2-40B4-BE49-F238E27FC236}">
                <a16:creationId xmlns:a16="http://schemas.microsoft.com/office/drawing/2014/main" id="{85569124-B87E-4BD9-B416-246B1E286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977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BBEDFD-7D4A-42D5-96CE-6958AACF63B3}"/>
              </a:ext>
            </a:extLst>
          </p:cNvPr>
          <p:cNvSpPr txBox="1"/>
          <p:nvPr/>
        </p:nvSpPr>
        <p:spPr>
          <a:xfrm>
            <a:off x="6535150" y="3715799"/>
            <a:ext cx="3626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Brand New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Quality Department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24772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building, floor, ceiling&#10;&#10;Description generated with very high confidence">
            <a:extLst>
              <a:ext uri="{FF2B5EF4-FFF2-40B4-BE49-F238E27FC236}">
                <a16:creationId xmlns:a16="http://schemas.microsoft.com/office/drawing/2014/main" id="{33FF8A81-41F8-42B2-BF9D-52EB734F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1697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1" name="Picture 10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82F21E32-93B4-4051-A3E6-E1E1368DF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1" b="25595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414FA1-2D4C-41DB-83DE-4F3E38C10A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CF36F5F5-854A-4282-9725-AC915AC2C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-1" b="-1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Picture 4" descr="A large empty room&#10;&#10;Description generated with high confidence">
            <a:extLst>
              <a:ext uri="{FF2B5EF4-FFF2-40B4-BE49-F238E27FC236}">
                <a16:creationId xmlns:a16="http://schemas.microsoft.com/office/drawing/2014/main" id="{CBF237CF-C0E0-48D3-9BFF-4C1DB112D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9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room&#10;&#10;Description generated with very high confidence">
            <a:extLst>
              <a:ext uri="{FF2B5EF4-FFF2-40B4-BE49-F238E27FC236}">
                <a16:creationId xmlns:a16="http://schemas.microsoft.com/office/drawing/2014/main" id="{AC151EB2-E8B5-491F-823A-AFE32AF1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35" y="1332586"/>
            <a:ext cx="6731338" cy="5048503"/>
          </a:xfrm>
          <a:prstGeom prst="rect">
            <a:avLst/>
          </a:prstGeom>
        </p:spPr>
      </p:pic>
      <p:pic>
        <p:nvPicPr>
          <p:cNvPr id="5" name="Picture 4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473B0125-E029-4D49-B4A8-9A3B17EBB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6" y="2293213"/>
            <a:ext cx="4169663" cy="3127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F96252-EBD2-4C9A-BF39-98F93CAF78C7}"/>
              </a:ext>
            </a:extLst>
          </p:cNvPr>
          <p:cNvSpPr/>
          <p:nvPr/>
        </p:nvSpPr>
        <p:spPr>
          <a:xfrm rot="21363333">
            <a:off x="2301603" y="354386"/>
            <a:ext cx="7051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Interior &amp; Exterior Paint</a:t>
            </a:r>
          </a:p>
        </p:txBody>
      </p:sp>
    </p:spTree>
    <p:extLst>
      <p:ext uri="{BB962C8B-B14F-4D97-AF65-F5344CB8AC3E}">
        <p14:creationId xmlns:p14="http://schemas.microsoft.com/office/powerpoint/2010/main" val="85790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7CDA24-35F8-4540-8C52-3096D6D949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58BFE0-4E65-4174-9C75-687C94E882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75DFED-A0C1-4A83-BE1D-0271C1826E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2A8000D8-C87F-4008-87A7-A0AE995D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58" y="3631096"/>
            <a:ext cx="3680746" cy="2760560"/>
          </a:xfrm>
          <a:prstGeom prst="rect">
            <a:avLst/>
          </a:prstGeom>
        </p:spPr>
      </p:pic>
      <p:pic>
        <p:nvPicPr>
          <p:cNvPr id="7" name="Picture 6" descr="A large empty room&#10;&#10;Description generated with high confidence">
            <a:extLst>
              <a:ext uri="{FF2B5EF4-FFF2-40B4-BE49-F238E27FC236}">
                <a16:creationId xmlns:a16="http://schemas.microsoft.com/office/drawing/2014/main" id="{4D2F3240-F3B6-4667-B599-925B230C8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04" y="321734"/>
            <a:ext cx="3873560" cy="2905170"/>
          </a:xfrm>
          <a:prstGeom prst="rect">
            <a:avLst/>
          </a:prstGeom>
        </p:spPr>
      </p:pic>
      <p:pic>
        <p:nvPicPr>
          <p:cNvPr id="11" name="Picture 10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D5DCF153-B5C6-4C65-BE49-EDCFCDF31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10" y="3631096"/>
            <a:ext cx="3680746" cy="2760560"/>
          </a:xfrm>
          <a:prstGeom prst="rect">
            <a:avLst/>
          </a:prstGeom>
        </p:spPr>
      </p:pic>
      <p:pic>
        <p:nvPicPr>
          <p:cNvPr id="5" name="Picture 4" descr="A large empty room&#10;&#10;Description generated with high confidence">
            <a:extLst>
              <a:ext uri="{FF2B5EF4-FFF2-40B4-BE49-F238E27FC236}">
                <a16:creationId xmlns:a16="http://schemas.microsoft.com/office/drawing/2014/main" id="{2F8B2AD3-3A91-4E4F-BADC-5FFBDDC6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51" y="321734"/>
            <a:ext cx="3873560" cy="2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generated with very high confidence">
            <a:extLst>
              <a:ext uri="{FF2B5EF4-FFF2-40B4-BE49-F238E27FC236}">
                <a16:creationId xmlns:a16="http://schemas.microsoft.com/office/drawing/2014/main" id="{FA4028F3-4F72-45C0-999F-A0AB583F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pic>
        <p:nvPicPr>
          <p:cNvPr id="7" name="Picture 6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F8FC875D-0940-4A19-9FA8-872EA2A62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9" name="Picture 8" descr="A picture containing indoor, ceiling, table, floor&#10;&#10;Description generated with high confidence">
            <a:extLst>
              <a:ext uri="{FF2B5EF4-FFF2-40B4-BE49-F238E27FC236}">
                <a16:creationId xmlns:a16="http://schemas.microsoft.com/office/drawing/2014/main" id="{D6B92576-EF08-4C75-8035-E59060AE6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6089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2AA91-8D23-4E59-9D2E-6E907FC707F9}"/>
              </a:ext>
            </a:extLst>
          </p:cNvPr>
          <p:cNvSpPr txBox="1"/>
          <p:nvPr/>
        </p:nvSpPr>
        <p:spPr>
          <a:xfrm>
            <a:off x="3160715" y="310393"/>
            <a:ext cx="1048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Shipping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EA1AF-B3A1-4B14-8A5E-E9F886EBADE0}"/>
              </a:ext>
            </a:extLst>
          </p:cNvPr>
          <p:cNvSpPr txBox="1"/>
          <p:nvPr/>
        </p:nvSpPr>
        <p:spPr>
          <a:xfrm>
            <a:off x="8963966" y="251562"/>
            <a:ext cx="2080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Quality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2AC85-AB6B-47A7-A435-E8F34636AA51}"/>
              </a:ext>
            </a:extLst>
          </p:cNvPr>
          <p:cNvSpPr txBox="1"/>
          <p:nvPr/>
        </p:nvSpPr>
        <p:spPr>
          <a:xfrm>
            <a:off x="9016045" y="3691156"/>
            <a:ext cx="1976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Incoming Assembly</a:t>
            </a:r>
          </a:p>
        </p:txBody>
      </p:sp>
    </p:spTree>
    <p:extLst>
      <p:ext uri="{BB962C8B-B14F-4D97-AF65-F5344CB8AC3E}">
        <p14:creationId xmlns:p14="http://schemas.microsoft.com/office/powerpoint/2010/main" val="63660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ECD4DA8-2E1E-46FF-802A-30040803F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43" y="4251958"/>
            <a:ext cx="3455631" cy="2104391"/>
          </a:xfrm>
          <a:prstGeom prst="rect">
            <a:avLst/>
          </a:prstGeom>
        </p:spPr>
      </p:pic>
      <p:pic>
        <p:nvPicPr>
          <p:cNvPr id="5" name="Picture 4" descr="A tractor on a dirt road&#10;&#10;Description generated with very high confidence">
            <a:extLst>
              <a:ext uri="{FF2B5EF4-FFF2-40B4-BE49-F238E27FC236}">
                <a16:creationId xmlns:a16="http://schemas.microsoft.com/office/drawing/2014/main" id="{39C453D6-8174-4BA1-9BD8-E045227CC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73" y="321732"/>
            <a:ext cx="4811324" cy="3608493"/>
          </a:xfrm>
          <a:prstGeom prst="rect">
            <a:avLst/>
          </a:prstGeom>
        </p:spPr>
      </p:pic>
      <p:sp>
        <p:nvSpPr>
          <p:cNvPr id="19" name="Freeform 3">
            <a:extLst>
              <a:ext uri="{FF2B5EF4-FFF2-40B4-BE49-F238E27FC236}">
                <a16:creationId xmlns:a16="http://schemas.microsoft.com/office/drawing/2014/main" id="{F6429F11-64E2-4420-9B0C-F3F81BF0D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62785A07-F203-435E-8E76-BB97680C2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3F0EB-EFBB-445F-B0A2-036AE504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March 23</a:t>
            </a:r>
            <a:r>
              <a:rPr lang="en-US" sz="5400" baseline="30000">
                <a:solidFill>
                  <a:schemeClr val="bg1"/>
                </a:solidFill>
              </a:rPr>
              <a:t>rd</a:t>
            </a:r>
            <a:r>
              <a:rPr lang="en-US" sz="5400">
                <a:solidFill>
                  <a:schemeClr val="bg1"/>
                </a:solidFill>
              </a:rPr>
              <a:t>, 2017…. </a:t>
            </a:r>
            <a:r>
              <a:rPr lang="en-US" sz="5400" b="1">
                <a:solidFill>
                  <a:schemeClr val="bg1"/>
                </a:solidFill>
              </a:rPr>
              <a:t>Ground Broke</a:t>
            </a:r>
          </a:p>
        </p:txBody>
      </p:sp>
    </p:spTree>
    <p:extLst>
      <p:ext uri="{BB962C8B-B14F-4D97-AF65-F5344CB8AC3E}">
        <p14:creationId xmlns:p14="http://schemas.microsoft.com/office/powerpoint/2010/main" val="115091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E301E5-1206-47D0-9CDF-72583D7390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A31FBE-7948-4384-B68A-75DEFDC495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B355A94C-4494-471B-B7D2-EF7551E94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-1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7" name="Picture 6" descr="A picture containing indoor, wall, computer, floor&#10;&#10;Description generated with high confidence">
            <a:extLst>
              <a:ext uri="{FF2B5EF4-FFF2-40B4-BE49-F238E27FC236}">
                <a16:creationId xmlns:a16="http://schemas.microsoft.com/office/drawing/2014/main" id="{67FC85FB-6419-44C4-93C4-FAA1A4910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r="8270"/>
          <a:stretch/>
        </p:blipFill>
        <p:spPr>
          <a:xfrm rot="5400000">
            <a:off x="5395050" y="61050"/>
            <a:ext cx="5571066" cy="6735900"/>
          </a:xfrm>
          <a:prstGeom prst="rect">
            <a:avLst/>
          </a:prstGeom>
        </p:spPr>
      </p:pic>
      <p:pic>
        <p:nvPicPr>
          <p:cNvPr id="11" name="Picture 10" descr="A picture containing indoor, ceiling, building, kitchen&#10;&#10;Description generated with very high confidence">
            <a:extLst>
              <a:ext uri="{FF2B5EF4-FFF2-40B4-BE49-F238E27FC236}">
                <a16:creationId xmlns:a16="http://schemas.microsoft.com/office/drawing/2014/main" id="{BA91D204-F597-4D37-A530-538E0CD50C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r="23100" b="2"/>
          <a:stretch/>
        </p:blipFill>
        <p:spPr>
          <a:xfrm rot="5400000">
            <a:off x="1296507" y="-11764"/>
            <a:ext cx="2702558" cy="40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0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achine in a building&#10;&#10;Description generated with high confidence">
            <a:extLst>
              <a:ext uri="{FF2B5EF4-FFF2-40B4-BE49-F238E27FC236}">
                <a16:creationId xmlns:a16="http://schemas.microsoft.com/office/drawing/2014/main" id="{72FA94CA-99EC-4A92-9874-F079369BF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1" b="13365"/>
          <a:stretch/>
        </p:blipFill>
        <p:spPr>
          <a:xfrm rot="5400000">
            <a:off x="6405309" y="1071310"/>
            <a:ext cx="6857997" cy="4715381"/>
          </a:xfrm>
          <a:prstGeom prst="rect">
            <a:avLst/>
          </a:prstGeom>
        </p:spPr>
      </p:pic>
      <p:pic>
        <p:nvPicPr>
          <p:cNvPr id="11" name="Picture 10" descr="A picture containing indoor, building&#10;&#10;Description generated with very high confidence">
            <a:extLst>
              <a:ext uri="{FF2B5EF4-FFF2-40B4-BE49-F238E27FC236}">
                <a16:creationId xmlns:a16="http://schemas.microsoft.com/office/drawing/2014/main" id="{33997CE6-6CAB-4344-8EDD-08E3FBF83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16239"/>
          <a:stretch/>
        </p:blipFill>
        <p:spPr>
          <a:xfrm rot="5400000">
            <a:off x="-1071131" y="1072257"/>
            <a:ext cx="6856876" cy="4714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912D69-05D2-4BCF-B002-95DEF1AC1FC7}"/>
              </a:ext>
            </a:extLst>
          </p:cNvPr>
          <p:cNvSpPr txBox="1"/>
          <p:nvPr/>
        </p:nvSpPr>
        <p:spPr>
          <a:xfrm>
            <a:off x="4883791" y="2459504"/>
            <a:ext cx="2424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View From</a:t>
            </a:r>
          </a:p>
          <a:p>
            <a:pPr algn="ctr"/>
            <a:r>
              <a:rPr lang="en-US" sz="4000" dirty="0"/>
              <a:t>The New</a:t>
            </a:r>
          </a:p>
          <a:p>
            <a:pPr algn="ctr"/>
            <a:r>
              <a:rPr lang="en-US" sz="4000" dirty="0"/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243034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FF7A2C04-48B6-4F57-AD86-C3D5A1D24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pic>
        <p:nvPicPr>
          <p:cNvPr id="7" name="Picture 6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70BB98AA-01B9-4CB4-BE9F-06923D15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30470" b="-3"/>
          <a:stretch/>
        </p:blipFill>
        <p:spPr>
          <a:xfrm rot="5400000">
            <a:off x="8189976" y="-655319"/>
            <a:ext cx="3346704" cy="4657344"/>
          </a:xfrm>
          <a:prstGeom prst="rect">
            <a:avLst/>
          </a:prstGeom>
        </p:spPr>
      </p:pic>
      <p:pic>
        <p:nvPicPr>
          <p:cNvPr id="5" name="Picture 4" descr="A view of a room&#10;&#10;Description generated with high confidence">
            <a:extLst>
              <a:ext uri="{FF2B5EF4-FFF2-40B4-BE49-F238E27FC236}">
                <a16:creationId xmlns:a16="http://schemas.microsoft.com/office/drawing/2014/main" id="{465C62A4-6806-4CFF-84C8-6791EE919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20793" b="1"/>
          <a:stretch/>
        </p:blipFill>
        <p:spPr>
          <a:xfrm rot="5400000">
            <a:off x="1093585" y="651323"/>
            <a:ext cx="5473818" cy="5882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DDACF-71B2-49B8-B2EF-566AF0F4F8E2}"/>
              </a:ext>
            </a:extLst>
          </p:cNvPr>
          <p:cNvSpPr txBox="1"/>
          <p:nvPr/>
        </p:nvSpPr>
        <p:spPr>
          <a:xfrm>
            <a:off x="8699067" y="302004"/>
            <a:ext cx="2328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Incoming Raw Material</a:t>
            </a:r>
          </a:p>
        </p:txBody>
      </p:sp>
    </p:spTree>
    <p:extLst>
      <p:ext uri="{BB962C8B-B14F-4D97-AF65-F5344CB8AC3E}">
        <p14:creationId xmlns:p14="http://schemas.microsoft.com/office/powerpoint/2010/main" val="379830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19B711-C590-44D1-9AA8-9F143B0ED5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9CF2-6A1C-4636-84CE-ABB2BE191D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D17DF-AD65-402C-A95C-F13C770C9F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room&#10;&#10;Description generated with high confidence">
            <a:extLst>
              <a:ext uri="{FF2B5EF4-FFF2-40B4-BE49-F238E27FC236}">
                <a16:creationId xmlns:a16="http://schemas.microsoft.com/office/drawing/2014/main" id="{B0B52BB1-4CB1-4885-A4C4-B049E2A39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3" y="1620431"/>
            <a:ext cx="4814655" cy="3610991"/>
          </a:xfrm>
          <a:prstGeom prst="rect">
            <a:avLst/>
          </a:prstGeom>
        </p:spPr>
      </p:pic>
      <p:pic>
        <p:nvPicPr>
          <p:cNvPr id="5" name="Content Placeholder 4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24995285-FE0B-4CDC-BA6E-EC6FC1130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596705"/>
            <a:ext cx="4814653" cy="3610989"/>
          </a:xfrm>
          <a:prstGeom prst="rect">
            <a:avLst/>
          </a:prstGeom>
        </p:spPr>
      </p:pic>
      <p:pic>
        <p:nvPicPr>
          <p:cNvPr id="5122" name="Picture 2" descr="Image result for work in progress">
            <a:extLst>
              <a:ext uri="{FF2B5EF4-FFF2-40B4-BE49-F238E27FC236}">
                <a16:creationId xmlns:a16="http://schemas.microsoft.com/office/drawing/2014/main" id="{5EBBE5B3-021A-4115-B6E5-DD2FFBAE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2" y="659364"/>
            <a:ext cx="1994152" cy="15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5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DF3C142F-4433-4CB5-8A88-9644F097D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-1" b="-1"/>
          <a:stretch/>
        </p:blipFill>
        <p:spPr>
          <a:xfrm>
            <a:off x="4772525" y="321732"/>
            <a:ext cx="7097742" cy="6214533"/>
          </a:xfrm>
          <a:prstGeom prst="rect">
            <a:avLst/>
          </a:prstGeom>
        </p:spPr>
      </p:pic>
      <p:pic>
        <p:nvPicPr>
          <p:cNvPr id="5" name="Content Placeholder 4" descr="A picture containing wall, indoor&#10;&#10;Description generated with very high confidence">
            <a:extLst>
              <a:ext uri="{FF2B5EF4-FFF2-40B4-BE49-F238E27FC236}">
                <a16:creationId xmlns:a16="http://schemas.microsoft.com/office/drawing/2014/main" id="{FD2E2C09-8A4D-4B2D-BE01-964B5F26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-2" b="2147"/>
          <a:stretch/>
        </p:blipFill>
        <p:spPr>
          <a:xfrm rot="5400000">
            <a:off x="-601895" y="1245360"/>
            <a:ext cx="6214533" cy="43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3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kitchen, sewing machine, floor&#10;&#10;Description generated with high confidence">
            <a:extLst>
              <a:ext uri="{FF2B5EF4-FFF2-40B4-BE49-F238E27FC236}">
                <a16:creationId xmlns:a16="http://schemas.microsoft.com/office/drawing/2014/main" id="{0A559BED-68BF-449B-B8A1-EE553A59C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-2" b="6409"/>
          <a:stretch/>
        </p:blipFill>
        <p:spPr>
          <a:xfrm rot="5400000">
            <a:off x="6687310" y="1353310"/>
            <a:ext cx="6214533" cy="4151376"/>
          </a:xfrm>
          <a:prstGeom prst="rect">
            <a:avLst/>
          </a:prstGeom>
        </p:spPr>
      </p:pic>
      <p:pic>
        <p:nvPicPr>
          <p:cNvPr id="11" name="Picture 10" descr="A picture containing indoor, cabinet, wall, floor&#10;&#10;Description generated with very high confidence">
            <a:extLst>
              <a:ext uri="{FF2B5EF4-FFF2-40B4-BE49-F238E27FC236}">
                <a16:creationId xmlns:a16="http://schemas.microsoft.com/office/drawing/2014/main" id="{A44086F0-6AEA-445F-AD55-D589FB4AF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r="4875" b="-1"/>
          <a:stretch/>
        </p:blipFill>
        <p:spPr>
          <a:xfrm rot="5400000">
            <a:off x="330166" y="313300"/>
            <a:ext cx="3067161" cy="3084025"/>
          </a:xfrm>
          <a:prstGeom prst="rect">
            <a:avLst/>
          </a:prstGeom>
        </p:spPr>
      </p:pic>
      <p:pic>
        <p:nvPicPr>
          <p:cNvPr id="13" name="Picture 12" descr="A picture containing indoor, table, floor, wall&#10;&#10;Description generated with very high confidence">
            <a:extLst>
              <a:ext uri="{FF2B5EF4-FFF2-40B4-BE49-F238E27FC236}">
                <a16:creationId xmlns:a16="http://schemas.microsoft.com/office/drawing/2014/main" id="{744507E5-DC6D-4074-859E-1C943C3E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930"/>
          <a:stretch/>
        </p:blipFill>
        <p:spPr>
          <a:xfrm rot="5400000">
            <a:off x="2458582" y="1353310"/>
            <a:ext cx="6214533" cy="4151376"/>
          </a:xfrm>
          <a:prstGeom prst="rect">
            <a:avLst/>
          </a:prstGeom>
        </p:spPr>
      </p:pic>
      <p:pic>
        <p:nvPicPr>
          <p:cNvPr id="7" name="Picture 6" descr="A picture containing indoor, kitchen, wall, floor&#10;&#10;Description generated with high confidence">
            <a:extLst>
              <a:ext uri="{FF2B5EF4-FFF2-40B4-BE49-F238E27FC236}">
                <a16:creationId xmlns:a16="http://schemas.microsoft.com/office/drawing/2014/main" id="{E570F3A0-8AB8-4108-BEFC-CA37CFC74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r="8779" b="-1"/>
          <a:stretch/>
        </p:blipFill>
        <p:spPr>
          <a:xfrm rot="5400000">
            <a:off x="328887" y="3461949"/>
            <a:ext cx="3069719" cy="30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90EB45-EEE9-4563-8179-65EF62AE09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empty room&#10;&#10;Description generated with very high confidence">
            <a:extLst>
              <a:ext uri="{FF2B5EF4-FFF2-40B4-BE49-F238E27FC236}">
                <a16:creationId xmlns:a16="http://schemas.microsoft.com/office/drawing/2014/main" id="{7319B091-1FD8-4148-BED9-9EBD82131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8" y="1388746"/>
            <a:ext cx="5372100" cy="4029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D0EF74-AD1E-4FD9-914D-8EC9058EBB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B9BB1-B10B-4B44-B529-7411438D9358}"/>
              </a:ext>
            </a:extLst>
          </p:cNvPr>
          <p:cNvSpPr txBox="1"/>
          <p:nvPr/>
        </p:nvSpPr>
        <p:spPr>
          <a:xfrm>
            <a:off x="1957914" y="779384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Old Assembly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78FF6-520E-46E3-A9C2-60ECD8325F7F}"/>
              </a:ext>
            </a:extLst>
          </p:cNvPr>
          <p:cNvSpPr txBox="1"/>
          <p:nvPr/>
        </p:nvSpPr>
        <p:spPr>
          <a:xfrm>
            <a:off x="7490887" y="779384"/>
            <a:ext cx="31379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Now Holds Two Horizontal Mills</a:t>
            </a:r>
          </a:p>
        </p:txBody>
      </p:sp>
      <p:pic>
        <p:nvPicPr>
          <p:cNvPr id="4" name="Picture 3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262F7342-5F14-4572-B9B8-7144BB76A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33" y="1388746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00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kitchen&#10;&#10;Description generated with very high confidence">
            <a:extLst>
              <a:ext uri="{FF2B5EF4-FFF2-40B4-BE49-F238E27FC236}">
                <a16:creationId xmlns:a16="http://schemas.microsoft.com/office/drawing/2014/main" id="{D1F50BB0-E49E-437F-80ED-6CB51A638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29" y="904749"/>
            <a:ext cx="6731338" cy="5048503"/>
          </a:xfrm>
          <a:prstGeom prst="rect">
            <a:avLst/>
          </a:prstGeom>
        </p:spPr>
      </p:pic>
      <p:pic>
        <p:nvPicPr>
          <p:cNvPr id="9" name="Picture 8" descr="A picture containing indoor, wall, computer, floor&#10;&#10;Description generated with high confidence">
            <a:extLst>
              <a:ext uri="{FF2B5EF4-FFF2-40B4-BE49-F238E27FC236}">
                <a16:creationId xmlns:a16="http://schemas.microsoft.com/office/drawing/2014/main" id="{1706304D-EA96-4F83-A4C7-FA80894CD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311" y="1344168"/>
            <a:ext cx="5559550" cy="4169663"/>
          </a:xfrm>
          <a:prstGeom prst="rect">
            <a:avLst/>
          </a:prstGeom>
        </p:spPr>
      </p:pic>
      <p:pic>
        <p:nvPicPr>
          <p:cNvPr id="6146" name="Picture 2" descr="Image result for job well done">
            <a:extLst>
              <a:ext uri="{FF2B5EF4-FFF2-40B4-BE49-F238E27FC236}">
                <a16:creationId xmlns:a16="http://schemas.microsoft.com/office/drawing/2014/main" id="{EE873189-E1C3-4C04-851B-5B434DBE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98" y="559838"/>
            <a:ext cx="2502695" cy="22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3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E301E5-1206-47D0-9CDF-72583D7390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A31FBE-7948-4384-B68A-75DEFDC495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ree, outdoor, ground, sky&#10;&#10;Description generated with very high confidence">
            <a:extLst>
              <a:ext uri="{FF2B5EF4-FFF2-40B4-BE49-F238E27FC236}">
                <a16:creationId xmlns:a16="http://schemas.microsoft.com/office/drawing/2014/main" id="{DD16FA53-0334-4976-B921-8682EC930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B4FCF18-DB4B-4E65-BC17-779C3AE20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/>
          <a:stretch/>
        </p:blipFill>
        <p:spPr>
          <a:xfrm>
            <a:off x="638313" y="2077721"/>
            <a:ext cx="4013020" cy="2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4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truck driving down a dirt road&#10;&#10;Description generated with very high confidence">
            <a:extLst>
              <a:ext uri="{FF2B5EF4-FFF2-40B4-BE49-F238E27FC236}">
                <a16:creationId xmlns:a16="http://schemas.microsoft.com/office/drawing/2014/main" id="{CDBB834A-956B-49ED-B6AA-82540A03C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5" name="Content Placeholder 4" descr="A picture containing outdoor, sky, ground, tree&#10;&#10;Description generated with very high confidence">
            <a:extLst>
              <a:ext uri="{FF2B5EF4-FFF2-40B4-BE49-F238E27FC236}">
                <a16:creationId xmlns:a16="http://schemas.microsoft.com/office/drawing/2014/main" id="{EED483F1-E5C4-4033-AE0E-EC8538121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D7C2F-4A2E-4085-8899-D530F6E7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Construction Begins</a:t>
            </a:r>
          </a:p>
        </p:txBody>
      </p:sp>
    </p:spTree>
    <p:extLst>
      <p:ext uri="{BB962C8B-B14F-4D97-AF65-F5344CB8AC3E}">
        <p14:creationId xmlns:p14="http://schemas.microsoft.com/office/powerpoint/2010/main" val="202374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13DAD0-A4B0-4817-8995-A0D346584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F9672C-557D-4871-B58C-7874589D7F8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le of dirt&#10;&#10;Description generated with very high confidence">
            <a:extLst>
              <a:ext uri="{FF2B5EF4-FFF2-40B4-BE49-F238E27FC236}">
                <a16:creationId xmlns:a16="http://schemas.microsoft.com/office/drawing/2014/main" id="{E5CBCCB5-CDED-43E8-9BAE-6C7E3E6C9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r="28652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 descr="A group of people on a dirt road&#10;&#10;Description generated with high confidence">
            <a:extLst>
              <a:ext uri="{FF2B5EF4-FFF2-40B4-BE49-F238E27FC236}">
                <a16:creationId xmlns:a16="http://schemas.microsoft.com/office/drawing/2014/main" id="{6D77D7A7-3B6E-44F2-BFF2-B419B4A6A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Picture 8" descr="A picture containing ground, outdoor, building, sky&#10;&#10;Description generated with very high confidence">
            <a:extLst>
              <a:ext uri="{FF2B5EF4-FFF2-40B4-BE49-F238E27FC236}">
                <a16:creationId xmlns:a16="http://schemas.microsoft.com/office/drawing/2014/main" id="{F222879E-F854-4A89-A7DA-760CE2DCCE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1EA1A-2750-4CE7-895B-24047F78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36" y="3825866"/>
            <a:ext cx="6009702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Impact" panose="020B0806030902050204" pitchFamily="34" charset="0"/>
              </a:rPr>
              <a:t>Start Of The Foundation</a:t>
            </a:r>
          </a:p>
        </p:txBody>
      </p:sp>
    </p:spTree>
    <p:extLst>
      <p:ext uri="{BB962C8B-B14F-4D97-AF65-F5344CB8AC3E}">
        <p14:creationId xmlns:p14="http://schemas.microsoft.com/office/powerpoint/2010/main" val="298861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ree, outdoor, fence&#10;&#10;Description generated with very high confidence">
            <a:extLst>
              <a:ext uri="{FF2B5EF4-FFF2-40B4-BE49-F238E27FC236}">
                <a16:creationId xmlns:a16="http://schemas.microsoft.com/office/drawing/2014/main" id="{AFB2ED31-ACA2-40D9-BA63-031AC1E19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5" name="Content Placeholder 4" descr="A car parked on the side of a dirt road&#10;&#10;Description generated with high confidence">
            <a:extLst>
              <a:ext uri="{FF2B5EF4-FFF2-40B4-BE49-F238E27FC236}">
                <a16:creationId xmlns:a16="http://schemas.microsoft.com/office/drawing/2014/main" id="{B3A3FDDC-2E3D-4A29-9F07-44EEA0FD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877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Picture 10" descr="A tree with a mountain in the background&#10;&#10;Description generated with high confidence">
            <a:extLst>
              <a:ext uri="{FF2B5EF4-FFF2-40B4-BE49-F238E27FC236}">
                <a16:creationId xmlns:a16="http://schemas.microsoft.com/office/drawing/2014/main" id="{99564C14-BC9F-4C5A-A58B-CA2F1EE57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6" r="11164" b="-3"/>
          <a:stretch/>
        </p:blipFill>
        <p:spPr>
          <a:xfrm rot="5400000">
            <a:off x="8623456" y="46848"/>
            <a:ext cx="2985818" cy="3535590"/>
          </a:xfrm>
          <a:prstGeom prst="rect">
            <a:avLst/>
          </a:prstGeom>
        </p:spPr>
      </p:pic>
      <p:pic>
        <p:nvPicPr>
          <p:cNvPr id="9" name="Picture 8" descr="A picture containing outdoor, tree, sky, building&#10;&#10;Description generated with very high confidence">
            <a:extLst>
              <a:ext uri="{FF2B5EF4-FFF2-40B4-BE49-F238E27FC236}">
                <a16:creationId xmlns:a16="http://schemas.microsoft.com/office/drawing/2014/main" id="{CA920340-0A82-4A67-86AB-52A025B54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67E18-2F88-4D88-B09C-33782CB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871" y="3720624"/>
            <a:ext cx="380339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Gloucester MT Extra Condensed" panose="02030808020601010101" pitchFamily="18" charset="0"/>
              </a:rPr>
              <a:t>Foundation Complete</a:t>
            </a:r>
          </a:p>
        </p:txBody>
      </p:sp>
    </p:spTree>
    <p:extLst>
      <p:ext uri="{BB962C8B-B14F-4D97-AF65-F5344CB8AC3E}">
        <p14:creationId xmlns:p14="http://schemas.microsoft.com/office/powerpoint/2010/main" val="20312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tree, sky, truck&#10;&#10;Description generated with very high confidence">
            <a:extLst>
              <a:ext uri="{FF2B5EF4-FFF2-40B4-BE49-F238E27FC236}">
                <a16:creationId xmlns:a16="http://schemas.microsoft.com/office/drawing/2014/main" id="{7605815B-2634-4E0D-98A2-9AF57F46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r="18242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Picture 4" descr="A picture containing outdoor, tree, person, sky&#10;&#10;Description generated with very high confidence">
            <a:extLst>
              <a:ext uri="{FF2B5EF4-FFF2-40B4-BE49-F238E27FC236}">
                <a16:creationId xmlns:a16="http://schemas.microsoft.com/office/drawing/2014/main" id="{6653FB6A-390B-4679-9FEB-B72C0FCEB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r="20523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1" name="Picture 10" descr="A picture containing outdoor, tree, sky, ground&#10;&#10;Description generated with very high confidence">
            <a:extLst>
              <a:ext uri="{FF2B5EF4-FFF2-40B4-BE49-F238E27FC236}">
                <a16:creationId xmlns:a16="http://schemas.microsoft.com/office/drawing/2014/main" id="{A628F4B4-F74C-4F29-9895-23B1C5E1E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19081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188E89-AF78-40F6-B787-E9BD9C6256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C74FF8-0BF9-4B02-8CF4-38E5DFDF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Concrete Poured</a:t>
            </a:r>
          </a:p>
        </p:txBody>
      </p:sp>
    </p:spTree>
    <p:extLst>
      <p:ext uri="{BB962C8B-B14F-4D97-AF65-F5344CB8AC3E}">
        <p14:creationId xmlns:p14="http://schemas.microsoft.com/office/powerpoint/2010/main" val="34093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ree, outdoor, building, bench&#10;&#10;Description generated with very high confidence">
            <a:extLst>
              <a:ext uri="{FF2B5EF4-FFF2-40B4-BE49-F238E27FC236}">
                <a16:creationId xmlns:a16="http://schemas.microsoft.com/office/drawing/2014/main" id="{AA93653F-8E65-4CD1-9C9A-F77A78748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23922" b="-1"/>
          <a:stretch/>
        </p:blipFill>
        <p:spPr>
          <a:xfrm rot="5400000">
            <a:off x="884444" y="2942623"/>
            <a:ext cx="3026833" cy="4160452"/>
          </a:xfrm>
          <a:prstGeom prst="rect">
            <a:avLst/>
          </a:prstGeom>
        </p:spPr>
      </p:pic>
      <p:pic>
        <p:nvPicPr>
          <p:cNvPr id="7" name="Picture 6" descr="A picture containing outdoor, ground, tree, grass&#10;&#10;Description generated with very high confidence">
            <a:extLst>
              <a:ext uri="{FF2B5EF4-FFF2-40B4-BE49-F238E27FC236}">
                <a16:creationId xmlns:a16="http://schemas.microsoft.com/office/drawing/2014/main" id="{BD93DECD-9BFC-48B2-AAED-25C88782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 r="2" b="2195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11" name="Picture 10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4E814E21-D392-45F9-B838-9ADB55C06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B6DA6-BCB3-4530-81A7-4CD167F8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151" y="3573697"/>
            <a:ext cx="6622783" cy="18693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Dirt Removal</a:t>
            </a:r>
          </a:p>
        </p:txBody>
      </p:sp>
    </p:spTree>
    <p:extLst>
      <p:ext uri="{BB962C8B-B14F-4D97-AF65-F5344CB8AC3E}">
        <p14:creationId xmlns:p14="http://schemas.microsoft.com/office/powerpoint/2010/main" val="124826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7">
            <a:extLst>
              <a:ext uri="{FF2B5EF4-FFF2-40B4-BE49-F238E27FC236}">
                <a16:creationId xmlns:a16="http://schemas.microsoft.com/office/drawing/2014/main" id="{DEFD2014-7535-4EF2-808F-F045749C83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, sky, ground, tree&#10;&#10;Description generated with very high confidence">
            <a:extLst>
              <a:ext uri="{FF2B5EF4-FFF2-40B4-BE49-F238E27FC236}">
                <a16:creationId xmlns:a16="http://schemas.microsoft.com/office/drawing/2014/main" id="{A2F5D2BB-92EB-4700-A91D-B37FB983C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3381"/>
          <a:stretch/>
        </p:blipFill>
        <p:spPr>
          <a:xfrm>
            <a:off x="6587330" y="1691641"/>
            <a:ext cx="400440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</p:spPr>
      </p:pic>
      <p:pic>
        <p:nvPicPr>
          <p:cNvPr id="13" name="Picture 12" descr="A dirt road&#10;&#10;Description generated with very high confidence">
            <a:extLst>
              <a:ext uri="{FF2B5EF4-FFF2-40B4-BE49-F238E27FC236}">
                <a16:creationId xmlns:a16="http://schemas.microsoft.com/office/drawing/2014/main" id="{7C20D1FA-76D1-4351-8E19-08B8EE721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048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6" name="Content Placeholder 4" descr="A dirt road&#10;&#10;Description generated with very high confidence">
            <a:extLst>
              <a:ext uri="{FF2B5EF4-FFF2-40B4-BE49-F238E27FC236}">
                <a16:creationId xmlns:a16="http://schemas.microsoft.com/office/drawing/2014/main" id="{573DD4EA-2193-4120-B50D-24DF1625B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r="2" b="17976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9" name="Picture 8" descr="A truck driving down a dirt road&#10;&#10;Description generated with very high confidence">
            <a:extLst>
              <a:ext uri="{FF2B5EF4-FFF2-40B4-BE49-F238E27FC236}">
                <a16:creationId xmlns:a16="http://schemas.microsoft.com/office/drawing/2014/main" id="{2C400821-F774-44BA-AA4A-85A508248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r="4758" b="-5"/>
          <a:stretch/>
        </p:blipFill>
        <p:spPr>
          <a:xfrm>
            <a:off x="9597231" y="1691164"/>
            <a:ext cx="2594769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4" name="Picture 13" descr="A picture containing outdoor, ground, sky, tree&#10;&#10;Description generated with very high confidence">
            <a:extLst>
              <a:ext uri="{FF2B5EF4-FFF2-40B4-BE49-F238E27FC236}">
                <a16:creationId xmlns:a16="http://schemas.microsoft.com/office/drawing/2014/main" id="{862FA79D-89AA-402C-B7B1-1F8A04520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8" y="2443771"/>
            <a:ext cx="4663347" cy="3497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9DC8A-99C0-42EA-ABE0-BAA825D563A5}"/>
              </a:ext>
            </a:extLst>
          </p:cNvPr>
          <p:cNvSpPr txBox="1"/>
          <p:nvPr/>
        </p:nvSpPr>
        <p:spPr>
          <a:xfrm>
            <a:off x="2865937" y="501220"/>
            <a:ext cx="646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Dirt Removal Cont.</a:t>
            </a:r>
          </a:p>
        </p:txBody>
      </p:sp>
    </p:spTree>
    <p:extLst>
      <p:ext uri="{BB962C8B-B14F-4D97-AF65-F5344CB8AC3E}">
        <p14:creationId xmlns:p14="http://schemas.microsoft.com/office/powerpoint/2010/main" val="397094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ound, outdoor, tree, building&#10;&#10;Description generated with very high confidence">
            <a:extLst>
              <a:ext uri="{FF2B5EF4-FFF2-40B4-BE49-F238E27FC236}">
                <a16:creationId xmlns:a16="http://schemas.microsoft.com/office/drawing/2014/main" id="{25BAE32D-BC3B-4519-8230-E0BB4521F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212"/>
          <a:stretch/>
        </p:blipFill>
        <p:spPr>
          <a:xfrm>
            <a:off x="6887044" y="-1"/>
            <a:ext cx="4661488" cy="3104208"/>
          </a:xfrm>
          <a:prstGeom prst="rect">
            <a:avLst/>
          </a:prstGeom>
        </p:spPr>
      </p:pic>
      <p:pic>
        <p:nvPicPr>
          <p:cNvPr id="7" name="Picture 6" descr="A picture containing ground, building, indoor, ceiling&#10;&#10;Description generated with very high confidence">
            <a:extLst>
              <a:ext uri="{FF2B5EF4-FFF2-40B4-BE49-F238E27FC236}">
                <a16:creationId xmlns:a16="http://schemas.microsoft.com/office/drawing/2014/main" id="{5613644C-5E34-4A9E-9C33-D6F8AB645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840"/>
          <a:stretch/>
        </p:blipFill>
        <p:spPr>
          <a:xfrm>
            <a:off x="5419264" y="3265081"/>
            <a:ext cx="6129269" cy="3592925"/>
          </a:xfrm>
          <a:prstGeom prst="rect">
            <a:avLst/>
          </a:prstGeom>
        </p:spPr>
      </p:pic>
      <p:pic>
        <p:nvPicPr>
          <p:cNvPr id="5" name="Picture 4" descr="A picture containing ground, building, outdoor, sky&#10;&#10;Description generated with very high confidence">
            <a:extLst>
              <a:ext uri="{FF2B5EF4-FFF2-40B4-BE49-F238E27FC236}">
                <a16:creationId xmlns:a16="http://schemas.microsoft.com/office/drawing/2014/main" id="{D69A2F77-1527-4C2B-8BD6-CFC6F6543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074"/>
          <a:stretch/>
        </p:blipFill>
        <p:spPr>
          <a:xfrm>
            <a:off x="643467" y="-6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9" name="Picture 8" descr="A picture containing ground, building, outdoor&#10;&#10;Description generated with very high confidence">
            <a:extLst>
              <a:ext uri="{FF2B5EF4-FFF2-40B4-BE49-F238E27FC236}">
                <a16:creationId xmlns:a16="http://schemas.microsoft.com/office/drawing/2014/main" id="{4D7D6C8D-BB3F-45CB-98B9-D82BA25FB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" r="1" b="31332"/>
          <a:stretch/>
        </p:blipFill>
        <p:spPr>
          <a:xfrm>
            <a:off x="643468" y="4080064"/>
            <a:ext cx="4614333" cy="2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76</Words>
  <Application>Microsoft Office PowerPoint</Application>
  <PresentationFormat>Widescreen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Arial Rounded MT Bold</vt:lpstr>
      <vt:lpstr>Bodoni MT Black</vt:lpstr>
      <vt:lpstr>Calibri</vt:lpstr>
      <vt:lpstr>Calibri Light</vt:lpstr>
      <vt:lpstr>Gill Sans Ultra Bold</vt:lpstr>
      <vt:lpstr>Gloucester MT Extra Condensed</vt:lpstr>
      <vt:lpstr>Goudy Old Style</vt:lpstr>
      <vt:lpstr>Impact</vt:lpstr>
      <vt:lpstr>Office Theme</vt:lpstr>
      <vt:lpstr>Ramar-Hall Addition: 2017</vt:lpstr>
      <vt:lpstr>March 23rd, 2017…. Ground Broke</vt:lpstr>
      <vt:lpstr>Construction Begins</vt:lpstr>
      <vt:lpstr>Start Of The Foundation</vt:lpstr>
      <vt:lpstr>Foundation Complete</vt:lpstr>
      <vt:lpstr>Concrete Poured</vt:lpstr>
      <vt:lpstr>Dirt Removal</vt:lpstr>
      <vt:lpstr>PowerPoint Presentation</vt:lpstr>
      <vt:lpstr>PowerPoint Presentation</vt:lpstr>
      <vt:lpstr>PowerPoint Presentation</vt:lpstr>
      <vt:lpstr>Our Old Shipping/Receiving Dept.</vt:lpstr>
      <vt:lpstr>Laying Out The Floor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Ferraguto</dc:creator>
  <cp:lastModifiedBy>Doug Ferraguto</cp:lastModifiedBy>
  <cp:revision>17</cp:revision>
  <dcterms:created xsi:type="dcterms:W3CDTF">2017-10-23T15:13:17Z</dcterms:created>
  <dcterms:modified xsi:type="dcterms:W3CDTF">2018-05-22T20:11:16Z</dcterms:modified>
</cp:coreProperties>
</file>